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6" r:id="rId1"/>
  </p:sldMasterIdLst>
  <p:notesMasterIdLst>
    <p:notesMasterId r:id="rId25"/>
  </p:notesMasterIdLst>
  <p:sldIdLst>
    <p:sldId id="256" r:id="rId2"/>
    <p:sldId id="826" r:id="rId3"/>
    <p:sldId id="851" r:id="rId4"/>
    <p:sldId id="856" r:id="rId5"/>
    <p:sldId id="870" r:id="rId6"/>
    <p:sldId id="857" r:id="rId7"/>
    <p:sldId id="858" r:id="rId8"/>
    <p:sldId id="859" r:id="rId9"/>
    <p:sldId id="852" r:id="rId10"/>
    <p:sldId id="860" r:id="rId11"/>
    <p:sldId id="880" r:id="rId12"/>
    <p:sldId id="871" r:id="rId13"/>
    <p:sldId id="881" r:id="rId14"/>
    <p:sldId id="872" r:id="rId15"/>
    <p:sldId id="861" r:id="rId16"/>
    <p:sldId id="882" r:id="rId17"/>
    <p:sldId id="883" r:id="rId18"/>
    <p:sldId id="885" r:id="rId19"/>
    <p:sldId id="884" r:id="rId20"/>
    <p:sldId id="886" r:id="rId21"/>
    <p:sldId id="887" r:id="rId22"/>
    <p:sldId id="888" r:id="rId23"/>
    <p:sldId id="825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3C"/>
    <a:srgbClr val="001D8A"/>
    <a:srgbClr val="36A440"/>
    <a:srgbClr val="37A742"/>
    <a:srgbClr val="3AB045"/>
    <a:srgbClr val="E01EA9"/>
    <a:srgbClr val="D9253E"/>
    <a:srgbClr val="49B754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3740" autoAdjust="0"/>
    <p:restoredTop sz="94402" autoAdjust="0"/>
  </p:normalViewPr>
  <p:slideViewPr>
    <p:cSldViewPr>
      <p:cViewPr>
        <p:scale>
          <a:sx n="70" d="100"/>
          <a:sy n="70" d="100"/>
        </p:scale>
        <p:origin x="3736" y="10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F83B2-7910-4DDC-A2C1-9C8E1413921C}" type="datetimeFigureOut">
              <a:rPr lang="fr-FR" smtClean="0"/>
              <a:pPr/>
              <a:t>27/12/2017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A61BB-9A12-450C-BF72-7B9582C5985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47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gradFill rotWithShape="1">
          <a:gsLst>
            <a:gs pos="0">
              <a:schemeClr val="tx1"/>
            </a:gs>
            <a:gs pos="12000">
              <a:schemeClr val="tx1"/>
            </a:gs>
            <a:gs pos="20000">
              <a:schemeClr val="tx2">
                <a:lumMod val="75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ltGray">
          <a:xfrm>
            <a:off x="2" y="1"/>
            <a:ext cx="9143999" cy="5135431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BA429-2F88-49BA-BC5C-9CCF2576EBF9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 bwMode="invGray">
          <a:xfrm>
            <a:off x="0" y="5128335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600127" y="1916832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9728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716016" y="1170432"/>
            <a:ext cx="3513584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3"/>
          </p:nvPr>
        </p:nvSpPr>
        <p:spPr>
          <a:xfrm>
            <a:off x="0" y="903947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dirty="0" smtClean="0"/>
              <a:t>Cliquez sur l'icône pour ajouter une image</a:t>
            </a:r>
            <a:endParaRPr kumimoji="0" lang="en-US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4"/>
          </p:nvPr>
        </p:nvSpPr>
        <p:spPr>
          <a:xfrm>
            <a:off x="4600127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4850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0BCA-5B3E-4EAA-B7D9-DD6F1D48D583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9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4A4E-FA1E-4C60-958A-1FD4193B423B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40597" y="6377460"/>
            <a:ext cx="383640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te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672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148"/>
            <a:ext cx="8229600" cy="756000"/>
          </a:xfrm>
        </p:spPr>
        <p:txBody>
          <a:bodyPr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C03-BCE4-425A-9FE6-7A4399F19DC5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1998538" y="6432128"/>
            <a:ext cx="6965950" cy="36000"/>
            <a:chOff x="1998538" y="6471369"/>
            <a:chExt cx="6965950" cy="53975"/>
          </a:xfrm>
        </p:grpSpPr>
        <p:sp>
          <p:nvSpPr>
            <p:cNvPr id="8" name="Rectangle 25"/>
            <p:cNvSpPr>
              <a:spLocks noChangeArrowheads="1"/>
            </p:cNvSpPr>
            <p:nvPr/>
          </p:nvSpPr>
          <p:spPr bwMode="auto">
            <a:xfrm>
              <a:off x="761511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49B754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26"/>
            <p:cNvSpPr>
              <a:spLocks noChangeArrowheads="1"/>
            </p:cNvSpPr>
            <p:nvPr/>
          </p:nvSpPr>
          <p:spPr bwMode="auto">
            <a:xfrm>
              <a:off x="1998538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rgbClr val="49B754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27"/>
            <p:cNvSpPr>
              <a:spLocks noChangeArrowheads="1"/>
            </p:cNvSpPr>
            <p:nvPr/>
          </p:nvSpPr>
          <p:spPr bwMode="auto">
            <a:xfrm>
              <a:off x="3406651" y="6471369"/>
              <a:ext cx="1349375" cy="5397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48147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62244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gradFill rotWithShape="1"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tx2">
                <a:lumMod val="50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16C6D-EDEC-4C1E-928C-0E0706F16329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2E-44C5-43EB-BAE5-B95C1C156555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644008" y="177281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98988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698988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7228-5D0F-4951-8DC8-1F2B9AB5FE88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6468-D8FE-4C25-9609-BF25F5E82E12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90E4-AB95-4E4A-95E7-092978175731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7838" y="1730019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3F15E-ED09-46A2-A97A-A49699E637F0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AB3300B-36E3-40FF-B967-C884E6D456B6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836712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 userDrawn="1"/>
        </p:nvSpPr>
        <p:spPr bwMode="ltGray">
          <a:xfrm>
            <a:off x="2" y="2"/>
            <a:ext cx="9143999" cy="836711"/>
          </a:xfrm>
          <a:prstGeom prst="rect">
            <a:avLst/>
          </a:prstGeom>
          <a:gradFill flip="none" rotWithShape="1">
            <a:gsLst>
              <a:gs pos="0">
                <a:srgbClr val="49B754">
                  <a:shade val="30000"/>
                  <a:satMod val="115000"/>
                </a:srgbClr>
              </a:gs>
              <a:gs pos="50000">
                <a:srgbClr val="49B754">
                  <a:shade val="67500"/>
                  <a:satMod val="115000"/>
                </a:srgbClr>
              </a:gs>
              <a:gs pos="100000">
                <a:srgbClr val="49B754">
                  <a:shade val="100000"/>
                  <a:satMod val="115000"/>
                </a:srgbClr>
              </a:gs>
            </a:gsLst>
            <a:lin ang="16200000" scaled="1"/>
            <a:tileRect/>
          </a:gra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46484"/>
            <a:ext cx="8229600" cy="75632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775193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74DF10B-D4D0-4A90-B397-1DDD4414E1E8}" type="datetime1">
              <a:rPr lang="fr-FR" smtClean="0"/>
              <a:pPr/>
              <a:t>27/12/2017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640598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5A45AB9-EB0A-4407-AC0A-310ED0636263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8" r:id="rId10"/>
    <p:sldLayoutId id="2147483766" r:id="rId11"/>
    <p:sldLayoutId id="2147483767" r:id="rId12"/>
    <p:sldLayoutId id="214748376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7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7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7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7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7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7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5" Type="http://schemas.openxmlformats.org/officeDocument/2006/relationships/image" Target="../media/image7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7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7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7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hyperlink" Target="https://en.wikipedia.org/wiki/Statistics" TargetMode="External"/><Relationship Id="rId7" Type="http://schemas.openxmlformats.org/officeDocument/2006/relationships/hyperlink" Target="https://en.wikipedia.org/wiki/Percentage" TargetMode="External"/><Relationship Id="rId8" Type="http://schemas.openxmlformats.org/officeDocument/2006/relationships/image" Target="../media/image7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7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52500" y="55172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</a:p>
          <a:p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251520" y="3356992"/>
            <a:ext cx="889248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Machine learning</a:t>
            </a:r>
          </a:p>
          <a:p>
            <a:pPr lvl="0" algn="ctr">
              <a:spcBef>
                <a:spcPct val="0"/>
              </a:spcBef>
            </a:pP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Cours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 2 : un premier </a:t>
            </a: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exemple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54"/>
    </mc:Choice>
    <mc:Fallback>
      <p:transition spd="slow" advTm="70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Discover</a:t>
            </a:r>
            <a:r>
              <a:rPr lang="fr-FR" dirty="0" smtClean="0"/>
              <a:t> and </a:t>
            </a:r>
            <a:r>
              <a:rPr lang="fr-FR" dirty="0" err="1" smtClean="0"/>
              <a:t>analyze</a:t>
            </a:r>
            <a:r>
              <a:rPr lang="fr-FR" dirty="0" smtClean="0"/>
              <a:t> the data to gain insight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674143"/>
            <a:ext cx="3744416" cy="2378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" y="1371352"/>
            <a:ext cx="4700113" cy="253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1172"/>
            <a:ext cx="4533731" cy="3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37" y="1772816"/>
            <a:ext cx="3614254" cy="229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253604"/>
            <a:ext cx="4752528" cy="140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77072"/>
            <a:ext cx="3885659" cy="259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79513" y="5807005"/>
            <a:ext cx="460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Price </a:t>
            </a:r>
            <a:r>
              <a:rPr lang="fr-FR" dirty="0" err="1" smtClean="0"/>
              <a:t>is</a:t>
            </a:r>
            <a:r>
              <a:rPr lang="fr-FR" dirty="0" smtClean="0"/>
              <a:t> high close to the </a:t>
            </a:r>
            <a:r>
              <a:rPr lang="fr-FR" dirty="0" err="1" smtClean="0"/>
              <a:t>ocean</a:t>
            </a:r>
            <a:r>
              <a:rPr lang="fr-FR" dirty="0" smtClean="0"/>
              <a:t> in </a:t>
            </a:r>
            <a:r>
              <a:rPr lang="fr-FR" dirty="0" err="1" smtClean="0"/>
              <a:t>highly</a:t>
            </a:r>
            <a:r>
              <a:rPr lang="fr-FR" dirty="0" smtClean="0"/>
              <a:t> dense population area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2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263"/>
    </mc:Choice>
    <mc:Fallback>
      <p:transition spd="slow" advTm="156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Look for </a:t>
            </a:r>
            <a:r>
              <a:rPr lang="fr-FR" dirty="0" err="1" smtClean="0"/>
              <a:t>correlations</a:t>
            </a:r>
            <a:endParaRPr lang="fr-FR" dirty="0"/>
          </a:p>
        </p:txBody>
      </p:sp>
      <p:sp>
        <p:nvSpPr>
          <p:cNvPr id="3" name="AutoShape 2" descr="{\displaystyle r={\frac {\sum _{i=1}^{n}(x_{i}-{\bar {x}})(y_{i}-{\bar {y}})}{{\sqrt {\sum _{i=1}^{n}(x_{i}-{\bar {x}})^{2}}}{\sqrt {\sum _{i=1}^{n}(y_{i}-{\bar {y}})^{2}}}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5184576" cy="121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00335" y="1043444"/>
            <a:ext cx="69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Pearson coefficient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x and y</a:t>
            </a:r>
            <a:endParaRPr lang="fr-FR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40768"/>
            <a:ext cx="3424757" cy="16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5120455" cy="235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5" y="2992935"/>
            <a:ext cx="31527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56992"/>
            <a:ext cx="72501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1520" y="3933056"/>
            <a:ext cx="362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Limit</a:t>
            </a:r>
            <a:r>
              <a:rPr lang="fr-FR" dirty="0" smtClean="0"/>
              <a:t> of the Pearson coefficient</a:t>
            </a:r>
            <a:endParaRPr lang="fr-FR" dirty="0"/>
          </a:p>
        </p:txBody>
      </p:sp>
      <p:pic>
        <p:nvPicPr>
          <p:cNvPr id="4" name="Son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8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591"/>
    </mc:Choice>
    <mc:Fallback>
      <p:transition spd="slow" advTm="156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-2738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Looking for structure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82A56-24E2-487F-9776-00B70A6B2BB8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094269" cy="429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" y="980728"/>
            <a:ext cx="6294492" cy="127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49"/>
    </mc:Choice>
    <mc:Fallback>
      <p:transition spd="slow" advTm="65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-2738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Identify the most important parameter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82A56-24E2-487F-9776-00B70A6B2BB8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7326313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55491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85"/>
    </mc:Choice>
    <mc:Fallback>
      <p:transition spd="slow" advTm="40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-27384"/>
            <a:ext cx="8442796" cy="7916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Experiment with attribute combination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13</a:t>
            </a:fld>
            <a:endParaRPr lang="en-GB" dirty="0"/>
          </a:p>
        </p:txBody>
      </p:sp>
      <p:sp>
        <p:nvSpPr>
          <p:cNvPr id="17" name="ZoneTexte 16"/>
          <p:cNvSpPr txBox="1"/>
          <p:nvPr/>
        </p:nvSpPr>
        <p:spPr>
          <a:xfrm>
            <a:off x="467544" y="980728"/>
            <a:ext cx="8352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</a:t>
            </a:r>
            <a:r>
              <a:rPr lang="fr-FR" dirty="0" smtClean="0"/>
              <a:t>otal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rooms</a:t>
            </a:r>
            <a:r>
              <a:rPr lang="fr-FR" dirty="0" smtClean="0"/>
              <a:t> in a district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useful</a:t>
            </a:r>
            <a:r>
              <a:rPr lang="fr-FR" dirty="0" smtClean="0"/>
              <a:t> 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know how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households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are</a:t>
            </a:r>
          </a:p>
          <a:p>
            <a:endParaRPr lang="fr-FR" dirty="0"/>
          </a:p>
          <a:p>
            <a:r>
              <a:rPr lang="fr-FR" dirty="0" smtClean="0"/>
              <a:t>Total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bedroom</a:t>
            </a:r>
            <a:r>
              <a:rPr lang="fr-FR" dirty="0" smtClean="0"/>
              <a:t> not </a:t>
            </a:r>
            <a:r>
              <a:rPr lang="fr-FR" dirty="0" err="1" smtClean="0"/>
              <a:t>useful</a:t>
            </a:r>
            <a:r>
              <a:rPr lang="fr-FR" dirty="0" smtClean="0"/>
              <a:t> if not </a:t>
            </a:r>
            <a:r>
              <a:rPr lang="fr-FR" dirty="0" err="1" smtClean="0"/>
              <a:t>compared</a:t>
            </a:r>
            <a:r>
              <a:rPr lang="fr-FR" dirty="0" smtClean="0"/>
              <a:t> to 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rooms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new </a:t>
            </a:r>
            <a:r>
              <a:rPr lang="fr-FR" dirty="0" err="1" smtClean="0"/>
              <a:t>attributes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1" y="2852937"/>
            <a:ext cx="6277819" cy="860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5997643" cy="4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66149"/>
            <a:ext cx="5140889" cy="261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5536425" y="4266149"/>
            <a:ext cx="3428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number</a:t>
            </a:r>
            <a:r>
              <a:rPr lang="fr-FR" dirty="0" smtClean="0"/>
              <a:t> of room </a:t>
            </a:r>
            <a:r>
              <a:rPr lang="fr-FR" dirty="0" err="1" smtClean="0"/>
              <a:t>per_Household</a:t>
            </a:r>
            <a:r>
              <a:rPr lang="fr-FR" dirty="0" smtClean="0"/>
              <a:t> </a:t>
            </a:r>
            <a:r>
              <a:rPr lang="fr-FR" dirty="0" err="1" smtClean="0"/>
              <a:t>increase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price</a:t>
            </a:r>
            <a:endParaRPr lang="fr-FR" dirty="0"/>
          </a:p>
        </p:txBody>
      </p:sp>
      <p:pic>
        <p:nvPicPr>
          <p:cNvPr id="4" name="Son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0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03"/>
    </mc:Choice>
    <mc:Fallback>
      <p:transition spd="slow" advTm="11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Prepare</a:t>
            </a:r>
            <a:r>
              <a:rPr lang="fr-FR" dirty="0" smtClean="0"/>
              <a:t> data for machine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1520" y="908720"/>
            <a:ext cx="80648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Most machine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algorithms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missing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Three</a:t>
            </a:r>
            <a:r>
              <a:rPr lang="fr-FR" dirty="0" smtClean="0"/>
              <a:t> options : </a:t>
            </a:r>
          </a:p>
          <a:p>
            <a:endParaRPr lang="fr-FR" dirty="0"/>
          </a:p>
          <a:p>
            <a:r>
              <a:rPr lang="fr-FR" dirty="0" smtClean="0"/>
              <a:t>	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rid</a:t>
            </a:r>
            <a:r>
              <a:rPr lang="fr-FR" dirty="0" smtClean="0"/>
              <a:t> of data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missing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rid</a:t>
            </a:r>
            <a:r>
              <a:rPr lang="fr-FR" dirty="0" smtClean="0"/>
              <a:t> of the </a:t>
            </a:r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attribute</a:t>
            </a:r>
            <a:endParaRPr lang="fr-FR" dirty="0" smtClean="0"/>
          </a:p>
          <a:p>
            <a:r>
              <a:rPr lang="fr-FR" dirty="0"/>
              <a:t>	S</a:t>
            </a:r>
            <a:r>
              <a:rPr lang="fr-FR" dirty="0" smtClean="0"/>
              <a:t>et the values to </a:t>
            </a:r>
            <a:r>
              <a:rPr lang="fr-FR" dirty="0" err="1" smtClean="0"/>
              <a:t>some</a:t>
            </a:r>
            <a:r>
              <a:rPr lang="fr-FR" dirty="0" smtClean="0"/>
              <a:t> value (</a:t>
            </a:r>
            <a:r>
              <a:rPr lang="fr-FR" dirty="0" err="1" smtClean="0"/>
              <a:t>zero</a:t>
            </a:r>
            <a:r>
              <a:rPr lang="fr-FR" dirty="0" smtClean="0"/>
              <a:t>, the </a:t>
            </a:r>
            <a:r>
              <a:rPr lang="fr-FR" dirty="0" err="1" smtClean="0"/>
              <a:t>mean</a:t>
            </a:r>
            <a:r>
              <a:rPr lang="fr-FR" dirty="0" smtClean="0"/>
              <a:t>, the media,,…)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Most machine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figures </a:t>
            </a:r>
            <a:r>
              <a:rPr lang="fr-FR" dirty="0" err="1" smtClean="0"/>
              <a:t>instead</a:t>
            </a:r>
            <a:r>
              <a:rPr lang="fr-FR" dirty="0" smtClean="0"/>
              <a:t> of strings of </a:t>
            </a:r>
            <a:r>
              <a:rPr lang="fr-FR" dirty="0" err="1" smtClean="0"/>
              <a:t>character</a:t>
            </a:r>
            <a:r>
              <a:rPr lang="fr-FR" dirty="0" smtClean="0"/>
              <a:t> 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6145213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1" y="4653136"/>
            <a:ext cx="3042592" cy="185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Son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0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51"/>
    </mc:Choice>
    <mc:Fallback>
      <p:transition spd="slow" advTm="128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scaling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1520" y="908720"/>
            <a:ext cx="80648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Most machine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algorithms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input </a:t>
            </a:r>
            <a:r>
              <a:rPr lang="fr-FR" dirty="0" err="1" smtClean="0"/>
              <a:t>numerical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r>
              <a:rPr lang="fr-FR" dirty="0" smtClean="0"/>
              <a:t> have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scales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the case for the </a:t>
            </a:r>
            <a:r>
              <a:rPr lang="fr-FR" dirty="0" err="1" smtClean="0"/>
              <a:t>housing</a:t>
            </a:r>
            <a:r>
              <a:rPr lang="fr-FR" dirty="0" smtClean="0"/>
              <a:t> data: </a:t>
            </a:r>
            <a:r>
              <a:rPr lang="fr-FR" dirty="0" err="1" smtClean="0"/>
              <a:t>number</a:t>
            </a:r>
            <a:r>
              <a:rPr lang="fr-FR" dirty="0" smtClean="0"/>
              <a:t> of room 6 to 39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medina</a:t>
            </a:r>
            <a:r>
              <a:rPr lang="fr-FR" dirty="0" smtClean="0"/>
              <a:t> </a:t>
            </a:r>
            <a:r>
              <a:rPr lang="fr-FR" dirty="0" err="1" smtClean="0"/>
              <a:t>incomes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range </a:t>
            </a:r>
            <a:r>
              <a:rPr lang="fr-FR" dirty="0" err="1" smtClean="0"/>
              <a:t>from</a:t>
            </a:r>
            <a:r>
              <a:rPr lang="fr-FR" dirty="0" smtClean="0"/>
              <a:t> 0 to 15</a:t>
            </a:r>
          </a:p>
          <a:p>
            <a:endParaRPr lang="fr-FR" dirty="0"/>
          </a:p>
          <a:p>
            <a:r>
              <a:rPr lang="fr-FR" dirty="0" smtClean="0"/>
              <a:t>Common </a:t>
            </a:r>
            <a:r>
              <a:rPr lang="fr-FR" dirty="0" err="1" smtClean="0"/>
              <a:t>ways</a:t>
            </a:r>
            <a:r>
              <a:rPr lang="fr-FR" dirty="0" smtClean="0"/>
              <a:t> to have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: </a:t>
            </a:r>
          </a:p>
          <a:p>
            <a:endParaRPr lang="fr-FR" dirty="0"/>
          </a:p>
          <a:p>
            <a:r>
              <a:rPr lang="fr-FR" b="1" dirty="0" err="1" smtClean="0"/>
              <a:t>min-max</a:t>
            </a:r>
            <a:r>
              <a:rPr lang="fr-FR" b="1" dirty="0" smtClean="0"/>
              <a:t> </a:t>
            </a:r>
            <a:r>
              <a:rPr lang="fr-FR" b="1" dirty="0" err="1" smtClean="0"/>
              <a:t>linear</a:t>
            </a:r>
            <a:r>
              <a:rPr lang="fr-FR" b="1" dirty="0" smtClean="0"/>
              <a:t> </a:t>
            </a:r>
            <a:r>
              <a:rPr lang="fr-FR" b="1" dirty="0" err="1" smtClean="0"/>
              <a:t>scaling</a:t>
            </a:r>
            <a:r>
              <a:rPr lang="fr-FR" b="1" dirty="0" smtClean="0"/>
              <a:t>  : </a:t>
            </a:r>
            <a:r>
              <a:rPr lang="fr-FR" dirty="0" smtClean="0"/>
              <a:t>setting data </a:t>
            </a:r>
            <a:r>
              <a:rPr lang="fr-FR" dirty="0" err="1" smtClean="0"/>
              <a:t>between</a:t>
            </a:r>
            <a:r>
              <a:rPr lang="fr-FR" dirty="0" smtClean="0"/>
              <a:t> 0 and 1 </a:t>
            </a:r>
          </a:p>
          <a:p>
            <a:endParaRPr lang="fr-FR" dirty="0"/>
          </a:p>
          <a:p>
            <a:r>
              <a:rPr lang="fr-FR" b="1" dirty="0" err="1" smtClean="0"/>
              <a:t>Standardization</a:t>
            </a:r>
            <a:r>
              <a:rPr lang="fr-FR" b="1" dirty="0" smtClean="0"/>
              <a:t> : </a:t>
            </a:r>
            <a:r>
              <a:rPr lang="fr-FR" dirty="0" err="1" smtClean="0"/>
              <a:t>subtract</a:t>
            </a:r>
            <a:r>
              <a:rPr lang="fr-FR" dirty="0" smtClean="0"/>
              <a:t> the </a:t>
            </a:r>
            <a:r>
              <a:rPr lang="fr-FR" dirty="0" err="1" smtClean="0"/>
              <a:t>mean</a:t>
            </a:r>
            <a:r>
              <a:rPr lang="fr-FR" dirty="0" smtClean="0"/>
              <a:t> and </a:t>
            </a:r>
            <a:r>
              <a:rPr lang="fr-FR" dirty="0" err="1" smtClean="0"/>
              <a:t>divide</a:t>
            </a:r>
            <a:r>
              <a:rPr lang="fr-FR" dirty="0" smtClean="0"/>
              <a:t> by the standard </a:t>
            </a:r>
            <a:r>
              <a:rPr lang="fr-FR" dirty="0" err="1" smtClean="0"/>
              <a:t>deviation</a:t>
            </a:r>
            <a:r>
              <a:rPr lang="fr-FR" dirty="0" smtClean="0"/>
              <a:t> (</a:t>
            </a:r>
            <a:r>
              <a:rPr lang="fr-FR" dirty="0" err="1" smtClean="0"/>
              <a:t>less</a:t>
            </a:r>
            <a:r>
              <a:rPr lang="fr-FR" dirty="0" smtClean="0"/>
              <a:t> sensitive to </a:t>
            </a:r>
            <a:r>
              <a:rPr lang="fr-FR" dirty="0" err="1" smtClean="0"/>
              <a:t>outlier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Min-max</a:t>
            </a:r>
            <a:r>
              <a:rPr lang="fr-FR" dirty="0" smtClean="0"/>
              <a:t> </a:t>
            </a:r>
            <a:r>
              <a:rPr lang="fr-FR" dirty="0" err="1" smtClean="0"/>
              <a:t>scaling</a:t>
            </a:r>
            <a:r>
              <a:rPr lang="fr-FR" dirty="0" smtClean="0"/>
              <a:t>) </a:t>
            </a:r>
          </a:p>
          <a:p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37112"/>
            <a:ext cx="6093176" cy="232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156176" y="516996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Possible to pipeline all the transformation in a single pipeline</a:t>
            </a:r>
            <a:endParaRPr lang="fr-FR" dirty="0"/>
          </a:p>
        </p:txBody>
      </p:sp>
      <p:pic>
        <p:nvPicPr>
          <p:cNvPr id="7" name="Son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22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837"/>
    </mc:Choice>
    <mc:Fallback>
      <p:transition spd="slow" advTm="135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Select and train a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6650037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91916"/>
            <a:ext cx="6935787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3553569"/>
            <a:ext cx="7554913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97152"/>
            <a:ext cx="740251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llipse 6"/>
          <p:cNvSpPr/>
          <p:nvPr/>
        </p:nvSpPr>
        <p:spPr>
          <a:xfrm>
            <a:off x="899592" y="6093296"/>
            <a:ext cx="2376264" cy="76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419872" y="6165304"/>
            <a:ext cx="405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Not excellent </a:t>
            </a:r>
            <a:r>
              <a:rPr lang="fr-FR" dirty="0" err="1" smtClean="0">
                <a:solidFill>
                  <a:srgbClr val="FF0000"/>
                </a:solidFill>
              </a:rPr>
              <a:t>since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price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between</a:t>
            </a:r>
            <a:r>
              <a:rPr lang="fr-FR" dirty="0" smtClean="0">
                <a:solidFill>
                  <a:srgbClr val="FF0000"/>
                </a:solidFill>
              </a:rPr>
              <a:t> 120 000 and 250 000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8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19"/>
    </mc:Choice>
    <mc:Fallback>
      <p:transition spd="slow" advTm="144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Select and train a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11483"/>
            <a:ext cx="6107113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491"/>
            <a:ext cx="7259637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43672"/>
            <a:ext cx="18097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Ellipse 11"/>
          <p:cNvSpPr/>
          <p:nvPr/>
        </p:nvSpPr>
        <p:spPr>
          <a:xfrm>
            <a:off x="251520" y="3528392"/>
            <a:ext cx="2376264" cy="76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843808" y="391074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Smells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like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overfitting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7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93"/>
    </mc:Choice>
    <mc:Fallback>
      <p:transition spd="slow" advTm="58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evaluation</a:t>
            </a:r>
            <a:r>
              <a:rPr lang="fr-FR" dirty="0" smtClean="0"/>
              <a:t> by cross-validation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63005"/>
            <a:ext cx="7088187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9" y="2594595"/>
            <a:ext cx="6145213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13" y="4599012"/>
            <a:ext cx="7345363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Ellipse 11"/>
          <p:cNvSpPr/>
          <p:nvPr/>
        </p:nvSpPr>
        <p:spPr>
          <a:xfrm>
            <a:off x="755576" y="5472608"/>
            <a:ext cx="4032448" cy="908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220071" y="5661248"/>
            <a:ext cx="2479675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Worse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than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linear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regression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7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14"/>
    </mc:Choice>
    <mc:Fallback>
      <p:transition spd="slow" advTm="128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Data basis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21764" y="1340768"/>
            <a:ext cx="832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Here</a:t>
            </a:r>
            <a:r>
              <a:rPr lang="fr-FR" sz="2400" dirty="0" smtClean="0"/>
              <a:t> are a few places </a:t>
            </a:r>
            <a:r>
              <a:rPr lang="fr-FR" sz="2400" dirty="0" err="1" smtClean="0"/>
              <a:t>where</a:t>
            </a:r>
            <a:r>
              <a:rPr lang="fr-FR" sz="2400" dirty="0" smtClean="0"/>
              <a:t> </a:t>
            </a:r>
            <a:r>
              <a:rPr lang="fr-FR" sz="2400" dirty="0" err="1" smtClean="0"/>
              <a:t>you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find</a:t>
            </a:r>
            <a:r>
              <a:rPr lang="fr-FR" sz="2400" dirty="0" smtClean="0"/>
              <a:t> data sets: </a:t>
            </a:r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7" y="2060848"/>
            <a:ext cx="6325483" cy="32199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11560" y="5517232"/>
            <a:ext cx="712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</a:t>
            </a:r>
            <a:r>
              <a:rPr lang="fr-FR" dirty="0" err="1" smtClean="0"/>
              <a:t>this</a:t>
            </a:r>
            <a:r>
              <a:rPr lang="fr-FR" dirty="0" smtClean="0"/>
              <a:t> course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choose</a:t>
            </a:r>
            <a:r>
              <a:rPr lang="fr-FR" dirty="0" smtClean="0"/>
              <a:t> </a:t>
            </a:r>
            <a:r>
              <a:rPr lang="fr-FR" dirty="0" err="1" smtClean="0"/>
              <a:t>California</a:t>
            </a:r>
            <a:r>
              <a:rPr lang="fr-FR" dirty="0" smtClean="0"/>
              <a:t> </a:t>
            </a:r>
            <a:r>
              <a:rPr lang="fr-FR" dirty="0" err="1" smtClean="0"/>
              <a:t>prizing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Statlib</a:t>
            </a:r>
            <a:r>
              <a:rPr lang="fr-FR" dirty="0" smtClean="0"/>
              <a:t> </a:t>
            </a:r>
            <a:r>
              <a:rPr lang="fr-FR" dirty="0" err="1" smtClean="0"/>
              <a:t>depository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63" y="2013126"/>
            <a:ext cx="3708841" cy="254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41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99"/>
    </mc:Choice>
    <mc:Fallback>
      <p:transition spd="slow" advTm="5379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6783387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3" y="3682727"/>
            <a:ext cx="7392987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395536" y="8704"/>
            <a:ext cx="8229600" cy="7560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en-US" sz="36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extLst/>
          </a:lstStyle>
          <a:p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regressor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971600" y="4118694"/>
            <a:ext cx="2016224" cy="43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79512" y="2449289"/>
            <a:ext cx="2592288" cy="40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148064" y="450912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Still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some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overfitting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since</a:t>
            </a:r>
            <a:r>
              <a:rPr lang="fr-FR" dirty="0" smtClean="0">
                <a:solidFill>
                  <a:srgbClr val="FF0000"/>
                </a:solidFill>
              </a:rPr>
              <a:t> a </a:t>
            </a:r>
            <a:r>
              <a:rPr lang="fr-FR" dirty="0" err="1" smtClean="0">
                <a:solidFill>
                  <a:srgbClr val="FF0000"/>
                </a:solidFill>
              </a:rPr>
              <a:t>big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difference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between</a:t>
            </a:r>
            <a:r>
              <a:rPr lang="fr-FR" dirty="0" smtClean="0">
                <a:solidFill>
                  <a:srgbClr val="FF0000"/>
                </a:solidFill>
              </a:rPr>
              <a:t> training and </a:t>
            </a:r>
            <a:r>
              <a:rPr lang="fr-FR" dirty="0" err="1" smtClean="0">
                <a:solidFill>
                  <a:srgbClr val="FF0000"/>
                </a:solidFill>
              </a:rPr>
              <a:t>testing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631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88"/>
    </mc:Choice>
    <mc:Fallback>
      <p:transition spd="slow" advTm="8348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395536" y="8704"/>
            <a:ext cx="8229600" cy="7560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en-US" sz="36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extLst/>
          </a:lstStyle>
          <a:p>
            <a:r>
              <a:rPr lang="fr-FR" dirty="0" smtClean="0"/>
              <a:t>Fine </a:t>
            </a:r>
            <a:r>
              <a:rPr lang="fr-FR" dirty="0" err="1" smtClean="0"/>
              <a:t>tuning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755576" y="1268760"/>
            <a:ext cx="7632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Assume </a:t>
            </a:r>
            <a:r>
              <a:rPr lang="fr-FR" dirty="0" err="1" smtClean="0"/>
              <a:t>you</a:t>
            </a:r>
            <a:r>
              <a:rPr lang="fr-FR" dirty="0" smtClean="0"/>
              <a:t> have </a:t>
            </a:r>
            <a:r>
              <a:rPr lang="fr-FR" dirty="0" err="1" smtClean="0"/>
              <a:t>found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reasonably</a:t>
            </a:r>
            <a:r>
              <a:rPr lang="fr-FR" dirty="0" smtClean="0"/>
              <a:t> </a:t>
            </a:r>
            <a:r>
              <a:rPr lang="fr-FR" dirty="0" err="1" smtClean="0"/>
              <a:t>promissing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You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optimize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r>
              <a:rPr lang="fr-FR" dirty="0" smtClean="0"/>
              <a:t>: </a:t>
            </a:r>
          </a:p>
          <a:p>
            <a:endParaRPr lang="fr-FR" dirty="0"/>
          </a:p>
          <a:p>
            <a:r>
              <a:rPr lang="fr-FR" dirty="0" smtClean="0"/>
              <a:t>	</a:t>
            </a:r>
            <a:r>
              <a:rPr lang="fr-FR" dirty="0" err="1" smtClean="0"/>
              <a:t>Automatic</a:t>
            </a:r>
            <a:r>
              <a:rPr lang="fr-FR" dirty="0" smtClean="0"/>
              <a:t> </a:t>
            </a:r>
            <a:r>
              <a:rPr lang="fr-FR" dirty="0" err="1" smtClean="0"/>
              <a:t>grid</a:t>
            </a:r>
            <a:r>
              <a:rPr lang="fr-FR" dirty="0" smtClean="0"/>
              <a:t> </a:t>
            </a:r>
            <a:r>
              <a:rPr lang="fr-FR" dirty="0" err="1" smtClean="0"/>
              <a:t>search</a:t>
            </a:r>
            <a:r>
              <a:rPr lang="fr-FR" dirty="0" smtClean="0"/>
              <a:t> of the </a:t>
            </a:r>
            <a:r>
              <a:rPr lang="fr-FR" dirty="0" err="1" smtClean="0"/>
              <a:t>system’s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	Combine the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> in an ensemble </a:t>
            </a:r>
            <a:r>
              <a:rPr lang="fr-FR" dirty="0" err="1" smtClean="0"/>
              <a:t>way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36"/>
    </mc:Choice>
    <mc:Fallback>
      <p:transition spd="slow" advTm="102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395536" y="8704"/>
            <a:ext cx="8229600" cy="7560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en-US" sz="36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extLst/>
          </a:lstStyle>
          <a:p>
            <a:r>
              <a:rPr lang="fr-FR" dirty="0" smtClean="0"/>
              <a:t>Test on the test data set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755576" y="1268760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9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46"/>
    </mc:Choice>
    <mc:Fallback>
      <p:transition spd="slow" advTm="25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331640" y="55892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251520" y="2636912"/>
            <a:ext cx="889248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Next course</a:t>
            </a:r>
          </a:p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Classification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9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65"/>
    </mc:Choice>
    <mc:Fallback>
      <p:transition spd="slow" advTm="15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End to end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421563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55576" y="4509120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 </a:t>
            </a:r>
            <a:r>
              <a:rPr lang="fr-FR" dirty="0" err="1" smtClean="0"/>
              <a:t>start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go to </a:t>
            </a:r>
            <a:r>
              <a:rPr lang="fr-FR" dirty="0" err="1" smtClean="0"/>
              <a:t>your</a:t>
            </a:r>
            <a:r>
              <a:rPr lang="fr-FR" dirty="0" smtClean="0"/>
              <a:t> ML check </a:t>
            </a:r>
            <a:r>
              <a:rPr lang="fr-FR" dirty="0" err="1" smtClean="0"/>
              <a:t>list</a:t>
            </a:r>
            <a:endParaRPr lang="fr-FR" dirty="0" smtClean="0"/>
          </a:p>
          <a:p>
            <a:endParaRPr lang="fr-FR" dirty="0" smtClean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8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15"/>
    </mc:Choice>
    <mc:Fallback>
      <p:transition spd="slow" advTm="77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148"/>
            <a:ext cx="8481060" cy="756000"/>
          </a:xfrm>
        </p:spPr>
        <p:txBody>
          <a:bodyPr>
            <a:normAutofit/>
          </a:bodyPr>
          <a:lstStyle/>
          <a:p>
            <a:r>
              <a:rPr lang="fr-FR" dirty="0" smtClean="0"/>
              <a:t>First questions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60040" y="1052736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final goal </a:t>
            </a:r>
            <a:r>
              <a:rPr lang="fr-FR" b="1" dirty="0" smtClean="0"/>
              <a:t>?</a:t>
            </a:r>
            <a:endParaRPr lang="fr-FR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99067"/>
            <a:ext cx="6387876" cy="248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95536" y="4283804"/>
            <a:ext cx="9036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current</a:t>
            </a:r>
            <a:r>
              <a:rPr lang="fr-FR" dirty="0" smtClean="0"/>
              <a:t>  </a:t>
            </a:r>
            <a:r>
              <a:rPr lang="fr-FR" dirty="0" err="1" smtClean="0"/>
              <a:t>existing</a:t>
            </a:r>
            <a:r>
              <a:rPr lang="fr-FR" dirty="0" smtClean="0"/>
              <a:t> solution ?</a:t>
            </a:r>
          </a:p>
          <a:p>
            <a:endParaRPr lang="fr-FR" dirty="0"/>
          </a:p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machine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? </a:t>
            </a:r>
            <a:r>
              <a:rPr lang="fr-FR" dirty="0" err="1" smtClean="0"/>
              <a:t>Supervised</a:t>
            </a:r>
            <a:r>
              <a:rPr lang="fr-FR" dirty="0" smtClean="0"/>
              <a:t>, </a:t>
            </a:r>
            <a:r>
              <a:rPr lang="fr-FR" dirty="0" err="1" smtClean="0"/>
              <a:t>unsupervised</a:t>
            </a:r>
            <a:r>
              <a:rPr lang="fr-FR" dirty="0" smtClean="0"/>
              <a:t>, </a:t>
            </a:r>
            <a:r>
              <a:rPr lang="fr-FR" dirty="0" err="1" smtClean="0"/>
              <a:t>reinforcement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, </a:t>
            </a:r>
          </a:p>
          <a:p>
            <a:r>
              <a:rPr lang="fr-FR" dirty="0" smtClean="0"/>
              <a:t>Classification, </a:t>
            </a:r>
            <a:r>
              <a:rPr lang="fr-FR" dirty="0" err="1" smtClean="0"/>
              <a:t>regression</a:t>
            </a:r>
            <a:r>
              <a:rPr lang="fr-FR" dirty="0" smtClean="0"/>
              <a:t>, </a:t>
            </a:r>
            <a:r>
              <a:rPr lang="fr-FR" dirty="0" err="1" smtClean="0"/>
              <a:t>something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?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use batch </a:t>
            </a:r>
            <a:r>
              <a:rPr lang="fr-FR" dirty="0" err="1" smtClean="0"/>
              <a:t>learning</a:t>
            </a:r>
            <a:r>
              <a:rPr lang="fr-FR" dirty="0" smtClean="0"/>
              <a:t> online </a:t>
            </a:r>
            <a:r>
              <a:rPr lang="fr-FR" dirty="0" err="1" smtClean="0"/>
              <a:t>learning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57"/>
    </mc:Choice>
    <mc:Fallback>
      <p:transition spd="slow" advTm="132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Answer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8650" y="1838221"/>
            <a:ext cx="8326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supervised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: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houses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corresponding</a:t>
            </a:r>
            <a:r>
              <a:rPr lang="fr-FR" dirty="0" smtClean="0"/>
              <a:t> </a:t>
            </a:r>
            <a:r>
              <a:rPr lang="fr-FR" dirty="0" err="1" smtClean="0"/>
              <a:t>price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: the data to </a:t>
            </a:r>
            <a:r>
              <a:rPr lang="fr-FR" dirty="0" err="1" smtClean="0"/>
              <a:t>predict</a:t>
            </a:r>
            <a:r>
              <a:rPr lang="fr-FR" dirty="0" smtClean="0"/>
              <a:t> (</a:t>
            </a:r>
            <a:r>
              <a:rPr lang="fr-FR" dirty="0" err="1" smtClean="0"/>
              <a:t>price</a:t>
            </a:r>
            <a:r>
              <a:rPr lang="fr-FR" dirty="0" smtClean="0"/>
              <a:t>)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continuous</a:t>
            </a:r>
            <a:r>
              <a:rPr lang="fr-FR" dirty="0" smtClean="0"/>
              <a:t> value</a:t>
            </a:r>
          </a:p>
          <a:p>
            <a:endParaRPr lang="fr-FR" dirty="0"/>
          </a:p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multivariate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: the </a:t>
            </a:r>
            <a:r>
              <a:rPr lang="fr-FR" dirty="0" err="1" smtClean="0"/>
              <a:t>prediction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multiple factor</a:t>
            </a:r>
          </a:p>
          <a:p>
            <a:endParaRPr lang="fr-FR" dirty="0"/>
          </a:p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batch </a:t>
            </a:r>
            <a:r>
              <a:rPr lang="fr-FR" dirty="0" err="1" smtClean="0"/>
              <a:t>learning</a:t>
            </a:r>
            <a:r>
              <a:rPr lang="fr-FR" dirty="0" smtClean="0"/>
              <a:t> : the information </a:t>
            </a:r>
            <a:r>
              <a:rPr lang="fr-FR" dirty="0" err="1" smtClean="0"/>
              <a:t>comes</a:t>
            </a:r>
            <a:r>
              <a:rPr lang="fr-FR" dirty="0" smtClean="0"/>
              <a:t> once in a </a:t>
            </a:r>
            <a:r>
              <a:rPr lang="fr-FR" dirty="0" err="1" smtClean="0"/>
              <a:t>year</a:t>
            </a:r>
            <a:r>
              <a:rPr lang="fr-FR" dirty="0" smtClean="0"/>
              <a:t>, no </a:t>
            </a:r>
            <a:r>
              <a:rPr lang="fr-FR" dirty="0" err="1" smtClean="0"/>
              <a:t>need</a:t>
            </a:r>
            <a:r>
              <a:rPr lang="fr-FR" dirty="0" smtClean="0"/>
              <a:t> for online </a:t>
            </a:r>
            <a:r>
              <a:rPr lang="fr-FR" dirty="0" err="1" smtClean="0"/>
              <a:t>learning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832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</a:t>
            </a:r>
            <a:r>
              <a:rPr lang="fr-FR" dirty="0" smtClean="0"/>
              <a:t>erformance </a:t>
            </a:r>
            <a:r>
              <a:rPr lang="fr-FR" dirty="0" err="1" smtClean="0"/>
              <a:t>metrics</a:t>
            </a:r>
            <a:r>
              <a:rPr lang="fr-FR" dirty="0" smtClean="0"/>
              <a:t> for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448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908720"/>
            <a:ext cx="4641265" cy="84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51520" y="1746096"/>
            <a:ext cx="8784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instances in the </a:t>
            </a:r>
            <a:r>
              <a:rPr lang="fr-FR" dirty="0" err="1" smtClean="0"/>
              <a:t>dataset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x</a:t>
            </a:r>
            <a:r>
              <a:rPr lang="fr-FR" dirty="0" smtClean="0"/>
              <a:t>(i)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vector</a:t>
            </a:r>
            <a:r>
              <a:rPr lang="fr-FR" dirty="0" smtClean="0"/>
              <a:t> of all the </a:t>
            </a:r>
            <a:r>
              <a:rPr lang="fr-FR" dirty="0" err="1" smtClean="0"/>
              <a:t>feature</a:t>
            </a:r>
            <a:r>
              <a:rPr lang="fr-FR" dirty="0" smtClean="0"/>
              <a:t> values of the </a:t>
            </a:r>
            <a:r>
              <a:rPr lang="fr-FR" dirty="0" err="1" smtClean="0"/>
              <a:t>ith</a:t>
            </a:r>
            <a:r>
              <a:rPr lang="fr-FR" dirty="0" smtClean="0"/>
              <a:t> instance in the </a:t>
            </a:r>
            <a:r>
              <a:rPr lang="fr-FR" dirty="0" err="1" smtClean="0"/>
              <a:t>dataset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y(i)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desired</a:t>
            </a:r>
            <a:r>
              <a:rPr lang="fr-FR" dirty="0" smtClean="0"/>
              <a:t> output for </a:t>
            </a:r>
            <a:r>
              <a:rPr lang="fr-FR" dirty="0" err="1" smtClean="0"/>
              <a:t>that</a:t>
            </a:r>
            <a:r>
              <a:rPr lang="fr-FR" dirty="0" smtClean="0"/>
              <a:t> instance </a:t>
            </a:r>
          </a:p>
          <a:p>
            <a:endParaRPr lang="fr-FR" dirty="0"/>
          </a:p>
          <a:p>
            <a:r>
              <a:rPr lang="fr-FR" b="1" dirty="0" smtClean="0"/>
              <a:t>X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matric</a:t>
            </a:r>
            <a:r>
              <a:rPr lang="fr-FR" dirty="0" smtClean="0"/>
              <a:t> </a:t>
            </a:r>
            <a:r>
              <a:rPr lang="fr-FR" dirty="0" err="1" smtClean="0"/>
              <a:t>containing</a:t>
            </a:r>
            <a:r>
              <a:rPr lang="fr-FR" dirty="0" smtClean="0"/>
              <a:t> all the </a:t>
            </a:r>
            <a:r>
              <a:rPr lang="fr-FR" dirty="0" err="1" smtClean="0"/>
              <a:t>vector</a:t>
            </a:r>
            <a:r>
              <a:rPr lang="fr-FR" dirty="0" smtClean="0"/>
              <a:t> x</a:t>
            </a:r>
          </a:p>
          <a:p>
            <a:endParaRPr lang="fr-FR" dirty="0"/>
          </a:p>
          <a:p>
            <a:r>
              <a:rPr lang="fr-FR" dirty="0"/>
              <a:t>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system’s</a:t>
            </a:r>
            <a:r>
              <a:rPr lang="fr-FR" dirty="0" smtClean="0"/>
              <a:t> </a:t>
            </a:r>
            <a:r>
              <a:rPr lang="fr-FR" dirty="0" err="1" smtClean="0"/>
              <a:t>prediction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receives</a:t>
            </a:r>
            <a:r>
              <a:rPr lang="fr-FR" dirty="0" smtClean="0"/>
              <a:t> x(i) and </a:t>
            </a:r>
            <a:r>
              <a:rPr lang="fr-FR" dirty="0" err="1" smtClean="0"/>
              <a:t>gives</a:t>
            </a:r>
            <a:r>
              <a:rPr lang="fr-FR" dirty="0" smtClean="0"/>
              <a:t> h(x(i)) the </a:t>
            </a:r>
            <a:r>
              <a:rPr lang="fr-FR" dirty="0" err="1" smtClean="0"/>
              <a:t>estimated</a:t>
            </a:r>
            <a:r>
              <a:rPr lang="fr-FR" dirty="0" smtClean="0"/>
              <a:t> y(i) </a:t>
            </a:r>
          </a:p>
          <a:p>
            <a:endParaRPr lang="fr-FR" dirty="0"/>
          </a:p>
          <a:p>
            <a:r>
              <a:rPr lang="fr-FR" dirty="0" smtClean="0"/>
              <a:t>RMSE (</a:t>
            </a:r>
            <a:r>
              <a:rPr lang="fr-FR" dirty="0" err="1" smtClean="0"/>
              <a:t>root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r>
              <a:rPr lang="fr-FR" dirty="0" smtClean="0"/>
              <a:t> square </a:t>
            </a:r>
            <a:r>
              <a:rPr lang="fr-FR" dirty="0" err="1" smtClean="0"/>
              <a:t>error</a:t>
            </a:r>
            <a:r>
              <a:rPr lang="fr-FR" dirty="0" smtClean="0"/>
              <a:t>) </a:t>
            </a:r>
            <a:r>
              <a:rPr lang="fr-FR" dirty="0" err="1" smtClean="0"/>
              <a:t>based</a:t>
            </a:r>
            <a:r>
              <a:rPr lang="fr-FR" dirty="0" smtClean="0"/>
              <a:t> on L2 </a:t>
            </a:r>
            <a:r>
              <a:rPr lang="fr-FR" dirty="0" err="1" smtClean="0"/>
              <a:t>norm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MAE (</a:t>
            </a:r>
            <a:r>
              <a:rPr lang="fr-FR" dirty="0" err="1" smtClean="0"/>
              <a:t>mean</a:t>
            </a:r>
            <a:r>
              <a:rPr lang="fr-FR" dirty="0" smtClean="0"/>
              <a:t> </a:t>
            </a:r>
            <a:r>
              <a:rPr lang="fr-FR" dirty="0" err="1" smtClean="0"/>
              <a:t>absolute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r>
              <a:rPr lang="fr-FR" dirty="0" smtClean="0"/>
              <a:t>) </a:t>
            </a:r>
            <a:r>
              <a:rPr lang="fr-FR" dirty="0" err="1" smtClean="0"/>
              <a:t>based</a:t>
            </a:r>
            <a:r>
              <a:rPr lang="fr-FR" dirty="0" smtClean="0"/>
              <a:t> on L1 </a:t>
            </a:r>
            <a:r>
              <a:rPr lang="fr-FR" dirty="0" err="1" smtClean="0"/>
              <a:t>norm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More </a:t>
            </a:r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norm</a:t>
            </a:r>
            <a:r>
              <a:rPr lang="fr-FR" dirty="0" smtClean="0"/>
              <a:t> </a:t>
            </a:r>
            <a:r>
              <a:rPr lang="fr-FR" dirty="0" err="1" smtClean="0"/>
              <a:t>lk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The </a:t>
            </a:r>
            <a:r>
              <a:rPr lang="fr-FR" dirty="0" err="1" smtClean="0"/>
              <a:t>higher</a:t>
            </a:r>
            <a:r>
              <a:rPr lang="fr-FR" dirty="0" smtClean="0"/>
              <a:t> the </a:t>
            </a:r>
            <a:r>
              <a:rPr lang="fr-FR" dirty="0" err="1" smtClean="0"/>
              <a:t>norm</a:t>
            </a:r>
            <a:r>
              <a:rPr lang="fr-FR" dirty="0" smtClean="0"/>
              <a:t> index, the more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focuses</a:t>
            </a:r>
            <a:r>
              <a:rPr lang="fr-FR" dirty="0" smtClean="0"/>
              <a:t> on large values and </a:t>
            </a:r>
            <a:r>
              <a:rPr lang="fr-FR" dirty="0" err="1" smtClean="0"/>
              <a:t>neglects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ones</a:t>
            </a:r>
            <a:endParaRPr lang="fr-FR" dirty="0" smtClean="0"/>
          </a:p>
          <a:p>
            <a:r>
              <a:rPr lang="fr-FR" dirty="0" smtClean="0"/>
              <a:t>RMSE </a:t>
            </a:r>
            <a:r>
              <a:rPr lang="fr-FR" dirty="0" err="1" smtClean="0"/>
              <a:t>is</a:t>
            </a:r>
            <a:r>
              <a:rPr lang="fr-FR" dirty="0" smtClean="0"/>
              <a:t> more sensitive to </a:t>
            </a:r>
            <a:r>
              <a:rPr lang="fr-FR" dirty="0" err="1" smtClean="0"/>
              <a:t>outliers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MAE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58" y="908720"/>
            <a:ext cx="4292438" cy="740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242148"/>
            <a:ext cx="3954610" cy="56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10"/>
    </mc:Choice>
    <mc:Fallback>
      <p:transition spd="slow" advTm="143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Get</a:t>
            </a:r>
            <a:r>
              <a:rPr lang="fr-FR" dirty="0" smtClean="0"/>
              <a:t> the data and observe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29734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7544" y="1052736"/>
            <a:ext cx="847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Download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and open </a:t>
            </a:r>
            <a:r>
              <a:rPr lang="fr-FR" sz="2400" dirty="0" err="1" smtClean="0"/>
              <a:t>them</a:t>
            </a:r>
            <a:r>
              <a:rPr lang="fr-FR" sz="2400" dirty="0" smtClean="0"/>
              <a:t>  : </a:t>
            </a:r>
            <a:r>
              <a:rPr lang="fr-FR" sz="2400" dirty="0" err="1" smtClean="0"/>
              <a:t>see</a:t>
            </a:r>
            <a:r>
              <a:rPr lang="fr-FR" sz="2400" dirty="0" smtClean="0"/>
              <a:t> notebook</a:t>
            </a:r>
            <a:endParaRPr lang="fr-FR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514401"/>
            <a:ext cx="6223744" cy="220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2" y="3747938"/>
            <a:ext cx="5869278" cy="243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4984951"/>
            <a:ext cx="3796286" cy="125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0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575"/>
    </mc:Choice>
    <mc:Fallback>
      <p:transition spd="slow" advTm="157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Have a </a:t>
            </a:r>
            <a:r>
              <a:rPr lang="fr-FR" dirty="0" err="1" smtClean="0"/>
              <a:t>statistical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r>
              <a:rPr lang="fr-FR" dirty="0" smtClean="0"/>
              <a:t> on </a:t>
            </a:r>
            <a:r>
              <a:rPr lang="fr-FR" dirty="0" err="1" smtClean="0"/>
              <a:t>them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974204"/>
            <a:ext cx="5408048" cy="2310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356992"/>
            <a:ext cx="5113231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076719" y="1340768"/>
            <a:ext cx="3887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Percentile: </a:t>
            </a:r>
            <a:r>
              <a:rPr lang="en-US" dirty="0" smtClean="0"/>
              <a:t>is </a:t>
            </a:r>
            <a:r>
              <a:rPr lang="en-US" dirty="0"/>
              <a:t>a measure used in </a:t>
            </a:r>
            <a:r>
              <a:rPr lang="en-US" dirty="0">
                <a:hlinkClick r:id="rId6" tooltip="Statistics"/>
              </a:rPr>
              <a:t>statistics</a:t>
            </a:r>
            <a:r>
              <a:rPr lang="en-US" dirty="0"/>
              <a:t> indicating the value below which a given </a:t>
            </a:r>
            <a:r>
              <a:rPr lang="en-US" dirty="0">
                <a:hlinkClick r:id="rId7" tooltip="Percentage"/>
              </a:rPr>
              <a:t>percentage</a:t>
            </a:r>
            <a:r>
              <a:rPr lang="en-US" dirty="0"/>
              <a:t> of observations in a group of observations fall. 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220072" y="3501008"/>
            <a:ext cx="38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 smtClean="0"/>
              <a:t>Histograms</a:t>
            </a:r>
            <a:r>
              <a:rPr lang="en-US" dirty="0" smtClean="0"/>
              <a:t>.</a:t>
            </a:r>
            <a:r>
              <a:rPr lang="en-US" dirty="0"/>
              <a:t> 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9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05"/>
    </mc:Choice>
    <mc:Fallback>
      <p:transition spd="slow" advTm="208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analyzing</a:t>
            </a:r>
            <a:r>
              <a:rPr lang="fr-FR" dirty="0" smtClean="0"/>
              <a:t> more… </a:t>
            </a:r>
            <a:r>
              <a:rPr lang="fr-FR" dirty="0" err="1" smtClean="0"/>
              <a:t>create</a:t>
            </a:r>
            <a:r>
              <a:rPr lang="fr-FR" dirty="0" smtClean="0"/>
              <a:t> test set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350100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7" y="1052736"/>
            <a:ext cx="6480127" cy="109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94245" y="2106722"/>
            <a:ext cx="7290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strategies</a:t>
            </a:r>
            <a:r>
              <a:rPr lang="fr-FR" dirty="0" smtClean="0"/>
              <a:t>  : </a:t>
            </a:r>
            <a:r>
              <a:rPr lang="fr-FR" dirty="0" err="1" smtClean="0"/>
              <a:t>stratified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 to </a:t>
            </a:r>
            <a:r>
              <a:rPr lang="fr-FR" dirty="0" err="1" smtClean="0"/>
              <a:t>account</a:t>
            </a:r>
            <a:r>
              <a:rPr lang="fr-FR" dirty="0" smtClean="0"/>
              <a:t> for structure in the data and </a:t>
            </a:r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bias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8" y="3501169"/>
            <a:ext cx="6119332" cy="143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645024"/>
            <a:ext cx="2664296" cy="164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157192"/>
            <a:ext cx="42672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1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93"/>
    </mc:Choice>
    <mc:Fallback>
      <p:transition spd="slow" advTm="274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12929321</TotalTime>
  <Words>622</Words>
  <Application>Microsoft Macintosh PowerPoint</Application>
  <PresentationFormat>Présentation à l'écran (4:3)</PresentationFormat>
  <Paragraphs>144</Paragraphs>
  <Slides>23</Slides>
  <Notes>2</Notes>
  <HiddenSlides>0</HiddenSlides>
  <MMClips>20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Calibri</vt:lpstr>
      <vt:lpstr>Corbel</vt:lpstr>
      <vt:lpstr>Wingdings</vt:lpstr>
      <vt:lpstr>Wingdings 2</vt:lpstr>
      <vt:lpstr>Wingdings 3</vt:lpstr>
      <vt:lpstr>Arial</vt:lpstr>
      <vt:lpstr>Module</vt:lpstr>
      <vt:lpstr>Présentation PowerPoint</vt:lpstr>
      <vt:lpstr>Data basis</vt:lpstr>
      <vt:lpstr>End to end project</vt:lpstr>
      <vt:lpstr>First questions</vt:lpstr>
      <vt:lpstr>Answer</vt:lpstr>
      <vt:lpstr>Performance metrics for regression</vt:lpstr>
      <vt:lpstr>Get the data and observe</vt:lpstr>
      <vt:lpstr>Have a statistical view on them</vt:lpstr>
      <vt:lpstr>Before analyzing more… create test set</vt:lpstr>
      <vt:lpstr>Discover and analyze the data to gain insight</vt:lpstr>
      <vt:lpstr>Look for correlations</vt:lpstr>
      <vt:lpstr>Looking for structure</vt:lpstr>
      <vt:lpstr>Identify the most important parameter</vt:lpstr>
      <vt:lpstr>Experiment with attribute combination</vt:lpstr>
      <vt:lpstr>Prepare data for machine learning</vt:lpstr>
      <vt:lpstr>Feature scaling</vt:lpstr>
      <vt:lpstr>Select and train a model</vt:lpstr>
      <vt:lpstr>Select and train a model</vt:lpstr>
      <vt:lpstr>Better evaluation by cross-validation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Thierry Douillard</dc:creator>
  <cp:lastModifiedBy>Utilisateur de Microsoft Office</cp:lastModifiedBy>
  <cp:revision>921</cp:revision>
  <dcterms:created xsi:type="dcterms:W3CDTF">2012-10-03T08:11:53Z</dcterms:created>
  <dcterms:modified xsi:type="dcterms:W3CDTF">2017-12-27T16:39:03Z</dcterms:modified>
</cp:coreProperties>
</file>